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9" r:id="rId3"/>
    <p:sldId id="260" r:id="rId4"/>
    <p:sldId id="261" r:id="rId5"/>
    <p:sldId id="262" r:id="rId6"/>
    <p:sldId id="263" r:id="rId7"/>
    <p:sldId id="264" r:id="rId8"/>
    <p:sldId id="265" r:id="rId9"/>
    <p:sldId id="266" r:id="rId10"/>
    <p:sldId id="267" r:id="rId11"/>
    <p:sldId id="271" r:id="rId12"/>
    <p:sldId id="274" r:id="rId13"/>
    <p:sldId id="302" r:id="rId14"/>
    <p:sldId id="275" r:id="rId15"/>
    <p:sldId id="276" r:id="rId16"/>
    <p:sldId id="277" r:id="rId17"/>
    <p:sldId id="291" r:id="rId18"/>
    <p:sldId id="30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42" autoAdjust="0"/>
    <p:restoredTop sz="94660"/>
  </p:normalViewPr>
  <p:slideViewPr>
    <p:cSldViewPr>
      <p:cViewPr varScale="1">
        <p:scale>
          <a:sx n="105" d="100"/>
          <a:sy n="105" d="100"/>
        </p:scale>
        <p:origin x="1560"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DE1813-668E-48A8-BD41-DCC11FBDA558}" type="datetimeFigureOut">
              <a:rPr lang="en-US" smtClean="0"/>
              <a:pPr/>
              <a:t>2/15/2022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FF916F-EB54-4AF7-8D5B-7153F0322E7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CFF916F-EB54-4AF7-8D5B-7153F0322E78}"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05945D5-D830-496D-9320-4387D01F9D23}" type="datetimeFigureOut">
              <a:rPr lang="en-US" smtClean="0"/>
              <a:pPr/>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B866E-524B-433F-A199-AED2332982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5945D5-D830-496D-9320-4387D01F9D23}" type="datetimeFigureOut">
              <a:rPr lang="en-US" smtClean="0"/>
              <a:pPr/>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B866E-524B-433F-A199-AED2332982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5945D5-D830-496D-9320-4387D01F9D23}" type="datetimeFigureOut">
              <a:rPr lang="en-US" smtClean="0"/>
              <a:pPr/>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B866E-524B-433F-A199-AED2332982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5945D5-D830-496D-9320-4387D01F9D23}" type="datetimeFigureOut">
              <a:rPr lang="en-US" smtClean="0"/>
              <a:pPr/>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B866E-524B-433F-A199-AED2332982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5945D5-D830-496D-9320-4387D01F9D23}" type="datetimeFigureOut">
              <a:rPr lang="en-US" smtClean="0"/>
              <a:pPr/>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B866E-524B-433F-A199-AED2332982E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5945D5-D830-496D-9320-4387D01F9D23}" type="datetimeFigureOut">
              <a:rPr lang="en-US" smtClean="0"/>
              <a:pPr/>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5B866E-524B-433F-A199-AED2332982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5945D5-D830-496D-9320-4387D01F9D23}" type="datetimeFigureOut">
              <a:rPr lang="en-US" smtClean="0"/>
              <a:pPr/>
              <a:t>2/15/2022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5B866E-524B-433F-A199-AED2332982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5945D5-D830-496D-9320-4387D01F9D23}" type="datetimeFigureOut">
              <a:rPr lang="en-US" smtClean="0"/>
              <a:pPr/>
              <a:t>2/15/2022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5B866E-524B-433F-A199-AED2332982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5945D5-D830-496D-9320-4387D01F9D23}" type="datetimeFigureOut">
              <a:rPr lang="en-US" smtClean="0"/>
              <a:pPr/>
              <a:t>2/15/2022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5B866E-524B-433F-A199-AED2332982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5945D5-D830-496D-9320-4387D01F9D23}" type="datetimeFigureOut">
              <a:rPr lang="en-US" smtClean="0"/>
              <a:pPr/>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5B866E-524B-433F-A199-AED2332982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5945D5-D830-496D-9320-4387D01F9D23}" type="datetimeFigureOut">
              <a:rPr lang="en-US" smtClean="0"/>
              <a:pPr/>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5B866E-524B-433F-A199-AED2332982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5945D5-D830-496D-9320-4387D01F9D23}" type="datetimeFigureOut">
              <a:rPr lang="en-US" smtClean="0"/>
              <a:pPr/>
              <a:t>2/15/2022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5B866E-524B-433F-A199-AED2332982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2052" name="Picture 4" descr="C:\Documents and Settings\mazhari\Desktop\lhgtbf7z6zuiq7bxump.gif"/>
          <p:cNvPicPr>
            <a:picLocks noChangeAspect="1" noChangeArrowheads="1"/>
          </p:cNvPicPr>
          <p:nvPr/>
        </p:nvPicPr>
        <p:blipFill>
          <a:blip r:embed="rId3" cstate="print"/>
          <a:srcRect/>
          <a:stretch>
            <a:fillRect/>
          </a:stretch>
        </p:blipFill>
        <p:spPr bwMode="auto">
          <a:xfrm rot="20153991">
            <a:off x="-6516" y="5029480"/>
            <a:ext cx="2574739" cy="1905000"/>
          </a:xfrm>
          <a:prstGeom prst="rect">
            <a:avLst/>
          </a:prstGeom>
          <a:noFill/>
        </p:spPr>
      </p:pic>
      <p:pic>
        <p:nvPicPr>
          <p:cNvPr id="2053" name="Picture 5" descr="C:\Documents and Settings\mazhari\Desktop\lhgtbf7z6zuiq7bxump.gif"/>
          <p:cNvPicPr>
            <a:picLocks noChangeAspect="1" noChangeArrowheads="1"/>
          </p:cNvPicPr>
          <p:nvPr/>
        </p:nvPicPr>
        <p:blipFill>
          <a:blip r:embed="rId3" cstate="print"/>
          <a:srcRect/>
          <a:stretch>
            <a:fillRect/>
          </a:stretch>
        </p:blipFill>
        <p:spPr bwMode="auto">
          <a:xfrm>
            <a:off x="6019800" y="-214338"/>
            <a:ext cx="3457596" cy="2805138"/>
          </a:xfrm>
          <a:prstGeom prst="rect">
            <a:avLst/>
          </a:prstGeom>
          <a:noFill/>
        </p:spPr>
      </p:pic>
      <p:pic>
        <p:nvPicPr>
          <p:cNvPr id="5" name="Picture 4">
            <a:extLst>
              <a:ext uri="{FF2B5EF4-FFF2-40B4-BE49-F238E27FC236}">
                <a16:creationId xmlns:a16="http://schemas.microsoft.com/office/drawing/2014/main" id="{540F170A-315A-4ED3-B288-F4695CF31E8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95475" y="2081212"/>
            <a:ext cx="5353050" cy="26955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0"/>
            <a:ext cx="8686800" cy="6858000"/>
          </a:xfrm>
        </p:spPr>
        <p:txBody>
          <a:bodyPr>
            <a:normAutofit fontScale="92500" lnSpcReduction="10000"/>
          </a:bodyPr>
          <a:lstStyle/>
          <a:p>
            <a:pPr algn="ctr" rtl="1">
              <a:buNone/>
            </a:pPr>
            <a:endParaRPr lang="fa-IR" sz="2000" b="1" u="sng" dirty="0">
              <a:solidFill>
                <a:srgbClr val="FF0000"/>
              </a:solidFill>
              <a:cs typeface="B Nazanin" pitchFamily="2" charset="-78"/>
            </a:endParaRPr>
          </a:p>
          <a:p>
            <a:pPr algn="ctr" rtl="1">
              <a:buNone/>
            </a:pPr>
            <a:r>
              <a:rPr lang="fa-IR" sz="2400" b="1" u="sng" dirty="0">
                <a:solidFill>
                  <a:srgbClr val="FF0000"/>
                </a:solidFill>
                <a:cs typeface="B Nazanin" pitchFamily="2" charset="-78"/>
              </a:rPr>
              <a:t>ریسک فاکتور هایی که قابل تغییر نیستند</a:t>
            </a:r>
            <a:endParaRPr lang="en-US" sz="2400" dirty="0">
              <a:solidFill>
                <a:srgbClr val="FF0000"/>
              </a:solidFill>
              <a:cs typeface="B Nazanin" pitchFamily="2" charset="-78"/>
            </a:endParaRPr>
          </a:p>
          <a:p>
            <a:pPr algn="just" rtl="1">
              <a:buNone/>
            </a:pPr>
            <a:endParaRPr lang="fa-IR" sz="2000" b="1" dirty="0">
              <a:cs typeface="B Nazanin" pitchFamily="2" charset="-78"/>
            </a:endParaRPr>
          </a:p>
          <a:p>
            <a:pPr algn="just" rtl="1"/>
            <a:r>
              <a:rPr lang="fa-IR" sz="2400" b="1" dirty="0">
                <a:solidFill>
                  <a:schemeClr val="accent2">
                    <a:lumMod val="75000"/>
                  </a:schemeClr>
                </a:solidFill>
                <a:cs typeface="B Nazanin" pitchFamily="2" charset="-78"/>
              </a:rPr>
              <a:t>جنس: </a:t>
            </a:r>
            <a:r>
              <a:rPr lang="fa-IR" sz="2400" b="1" dirty="0">
                <a:cs typeface="B Nazanin" pitchFamily="2" charset="-78"/>
              </a:rPr>
              <a:t>احتمال ابتلا به سرطان در زنان بیشتر ازمردان است</a:t>
            </a:r>
            <a:endParaRPr lang="en-US" sz="2400" b="1" dirty="0">
              <a:cs typeface="B Nazanin" pitchFamily="2" charset="-78"/>
            </a:endParaRPr>
          </a:p>
          <a:p>
            <a:pPr algn="just" rtl="1"/>
            <a:r>
              <a:rPr lang="fa-IR" sz="2400" b="1" dirty="0">
                <a:solidFill>
                  <a:schemeClr val="accent2">
                    <a:lumMod val="75000"/>
                  </a:schemeClr>
                </a:solidFill>
                <a:cs typeface="B Nazanin" pitchFamily="2" charset="-78"/>
              </a:rPr>
              <a:t>سن: </a:t>
            </a:r>
            <a:r>
              <a:rPr lang="fa-IR" sz="2400" b="1" dirty="0">
                <a:cs typeface="B Nazanin" pitchFamily="2" charset="-78"/>
              </a:rPr>
              <a:t>در زنان با افزایش سن ،شانس ابتلا به سرطان برست افزایش می یابد. </a:t>
            </a:r>
            <a:endParaRPr lang="en-US" sz="2400" b="1" dirty="0">
              <a:cs typeface="B Nazanin" pitchFamily="2" charset="-78"/>
            </a:endParaRPr>
          </a:p>
          <a:p>
            <a:pPr algn="just" rtl="1"/>
            <a:r>
              <a:rPr lang="fa-IR" sz="2400" b="1" dirty="0">
                <a:solidFill>
                  <a:schemeClr val="accent2">
                    <a:lumMod val="75000"/>
                  </a:schemeClr>
                </a:solidFill>
                <a:cs typeface="B Nazanin" pitchFamily="2" charset="-78"/>
              </a:rPr>
              <a:t>ریسک فاکتورهای ژنتیکی: </a:t>
            </a:r>
            <a:r>
              <a:rPr lang="fa-IR" sz="2400" b="1" dirty="0">
                <a:cs typeface="B Nazanin" pitchFamily="2" charset="-78"/>
              </a:rPr>
              <a:t>در حدود 5 تا 10% سرطان های برست مربوط به جهش های ژنتیکی می باشند. </a:t>
            </a:r>
          </a:p>
          <a:p>
            <a:pPr algn="just" rtl="1"/>
            <a:r>
              <a:rPr lang="fa-IR" sz="2400" b="1" dirty="0">
                <a:solidFill>
                  <a:schemeClr val="accent2">
                    <a:lumMod val="75000"/>
                  </a:schemeClr>
                </a:solidFill>
                <a:cs typeface="B Nazanin" pitchFamily="2" charset="-78"/>
              </a:rPr>
              <a:t> تاریخچه ی خانوادگی: </a:t>
            </a:r>
            <a:r>
              <a:rPr lang="fa-IR" sz="2400" b="1" dirty="0">
                <a:cs typeface="B Nazanin" pitchFamily="2" charset="-78"/>
              </a:rPr>
              <a:t>این سرطان در بین افرادی که رابطه ی فامیلی و خونی دارند،بیشتر است</a:t>
            </a:r>
            <a:endParaRPr lang="en-US" sz="2400" b="1" dirty="0">
              <a:cs typeface="B Nazanin" pitchFamily="2" charset="-78"/>
            </a:endParaRPr>
          </a:p>
          <a:p>
            <a:pPr algn="just" rtl="1"/>
            <a:r>
              <a:rPr lang="fa-IR" sz="2400" b="1" dirty="0">
                <a:solidFill>
                  <a:schemeClr val="accent2">
                    <a:lumMod val="75000"/>
                  </a:schemeClr>
                </a:solidFill>
                <a:cs typeface="B Nazanin" pitchFamily="2" charset="-78"/>
              </a:rPr>
              <a:t>تاریخچه ی شخصی فرد در رابطه با سرطان برست: </a:t>
            </a:r>
            <a:r>
              <a:rPr lang="fa-IR" sz="2400" b="1" dirty="0">
                <a:cs typeface="B Nazanin" pitchFamily="2" charset="-78"/>
              </a:rPr>
              <a:t>بیماری که مبتلا به سرطان یک طرفه ی برست می باشد ،شانس بیشتری برای درگیری برست طرف مقابل به سرطان دارد.</a:t>
            </a:r>
          </a:p>
          <a:p>
            <a:pPr algn="just" rtl="1"/>
            <a:r>
              <a:rPr lang="fa-IR" sz="2400" b="1" dirty="0">
                <a:cs typeface="B Nazanin" pitchFamily="2" charset="-78"/>
              </a:rPr>
              <a:t> </a:t>
            </a:r>
            <a:r>
              <a:rPr lang="fa-IR" sz="2400" b="1" dirty="0">
                <a:solidFill>
                  <a:schemeClr val="accent2">
                    <a:lumMod val="75000"/>
                  </a:schemeClr>
                </a:solidFill>
                <a:cs typeface="B Nazanin" pitchFamily="2" charset="-78"/>
              </a:rPr>
              <a:t>تغییرات مربوط به عادت های ماهیانه: </a:t>
            </a:r>
            <a:r>
              <a:rPr lang="fa-IR" sz="2400" b="1" dirty="0">
                <a:cs typeface="B Nazanin" pitchFamily="2" charset="-78"/>
              </a:rPr>
              <a:t>افرادی که عادت های ماهیانه را قبل از 12 سالگی تجربه می کنند یا افرادی که یائسگی را بعد از سن 55 سالگی تجربه می کنند،ریسک بالاتری برای ابتلا به سرطان برست دارند.(به دلیل آنکه هورمون های استروژن و پروژسترون بیشتری تولید کرده اند.)</a:t>
            </a:r>
            <a:endParaRPr lang="en-US" sz="2400" b="1" dirty="0">
              <a:cs typeface="B Nazanin" pitchFamily="2" charset="-78"/>
            </a:endParaRPr>
          </a:p>
          <a:p>
            <a:pPr algn="just" rtl="1"/>
            <a:r>
              <a:rPr lang="fa-IR" sz="2400" b="1" dirty="0">
                <a:solidFill>
                  <a:schemeClr val="accent2">
                    <a:lumMod val="75000"/>
                  </a:schemeClr>
                </a:solidFill>
                <a:cs typeface="B Nazanin" pitchFamily="2" charset="-78"/>
              </a:rPr>
              <a:t>افرادی که  اشعه درمانی انجام داده اند: </a:t>
            </a:r>
            <a:r>
              <a:rPr lang="fa-IR" sz="2400" b="1" dirty="0">
                <a:cs typeface="B Nazanin" pitchFamily="2" charset="-78"/>
              </a:rPr>
              <a:t>زنانی که اشعه درمانی (رادیوتراپی) در ناحیه سینه انجام داده اند،ریسک بیشتری برای ابتلا به سرطان برست دارند. این ریسک بسته به سن بیمار نیز تغییر می یابد. رادیوتراپی قفسه سینه در سنین نوجوانی،باعث افزایش ریسک ابتلا به سرطان برست می شود.</a:t>
            </a:r>
          </a:p>
          <a:p>
            <a:pPr algn="just" rtl="1">
              <a:buNone/>
            </a:pPr>
            <a:endParaRPr lang="en-US" sz="2000" dirty="0">
              <a:cs typeface="B Nazanin" pitchFamily="2" charset="-78"/>
            </a:endParaRPr>
          </a:p>
          <a:p>
            <a:pPr algn="just" rtl="1"/>
            <a:endParaRPr lang="en-US" sz="2000" dirty="0">
              <a:cs typeface="B Nazanin" pitchFamily="2" charset="-78"/>
            </a:endParaRPr>
          </a:p>
          <a:p>
            <a:pPr algn="just" rtl="1">
              <a:buNone/>
            </a:pPr>
            <a:endParaRPr lang="en-US" sz="2000" dirty="0">
              <a:cs typeface="B Nazanin" pitchFamily="2" charset="-78"/>
            </a:endParaRPr>
          </a:p>
          <a:p>
            <a:pPr>
              <a:buNone/>
            </a:pPr>
            <a:endParaRPr lang="en-US" sz="2000"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lide(fromBottom)">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slide(fromBottom)">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slide(fromBottom)">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slide(fromBottom)">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slide(fromBottom)">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slide(fromBottom)">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slide(fromBottom)">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77500" lnSpcReduction="20000"/>
          </a:bodyPr>
          <a:lstStyle/>
          <a:p>
            <a:pPr algn="ctr" rtl="1">
              <a:buNone/>
            </a:pPr>
            <a:r>
              <a:rPr lang="fa-IR" sz="3600" b="1" u="sng" dirty="0">
                <a:solidFill>
                  <a:srgbClr val="FF0000"/>
                </a:solidFill>
                <a:cs typeface="B Nazanin" pitchFamily="2" charset="-78"/>
              </a:rPr>
              <a:t>ریسک سرطان برست و شیوه ی زندگی فرد</a:t>
            </a:r>
          </a:p>
          <a:p>
            <a:pPr algn="ctr" rtl="1">
              <a:buNone/>
            </a:pPr>
            <a:endParaRPr lang="en-US" sz="3600" b="1" dirty="0">
              <a:solidFill>
                <a:srgbClr val="FF0000"/>
              </a:solidFill>
              <a:cs typeface="B Nazanin" pitchFamily="2" charset="-78"/>
            </a:endParaRPr>
          </a:p>
          <a:p>
            <a:pPr marL="514350" indent="-514350" algn="r" rtl="1">
              <a:buNone/>
            </a:pPr>
            <a:r>
              <a:rPr lang="fa-IR" sz="3300" b="1" dirty="0">
                <a:solidFill>
                  <a:schemeClr val="accent2">
                    <a:lumMod val="75000"/>
                  </a:schemeClr>
                </a:solidFill>
                <a:cs typeface="B Nazanin" pitchFamily="2" charset="-78"/>
              </a:rPr>
              <a:t>1.  بچه دار نشدن یا دیر بچه دار شدن</a:t>
            </a:r>
            <a:r>
              <a:rPr lang="fa-IR" sz="3300" dirty="0">
                <a:solidFill>
                  <a:schemeClr val="accent2">
                    <a:lumMod val="75000"/>
                  </a:schemeClr>
                </a:solidFill>
                <a:cs typeface="B Nazanin" pitchFamily="2" charset="-78"/>
              </a:rPr>
              <a:t>: </a:t>
            </a:r>
            <a:r>
              <a:rPr lang="fa-IR" sz="3300" dirty="0">
                <a:cs typeface="B Nazanin" pitchFamily="2" charset="-78"/>
              </a:rPr>
              <a:t>زنانی که در طول زندگیشان بچه دار نشده اند یا اولین فرزند خود را بعد از 30 سالگی به دنیا می آورند،از ریسک بالاتری برای ابتلا به سرطان برست برخوردارند. دفعات متعدد بارداری و یا بارداری در سنین پایین باعث کاهش چنین ریسکی می شود.</a:t>
            </a:r>
            <a:endParaRPr lang="en-US" sz="3300" dirty="0">
              <a:cs typeface="B Nazanin" pitchFamily="2" charset="-78"/>
            </a:endParaRPr>
          </a:p>
          <a:p>
            <a:pPr marL="457200" indent="-457200" algn="r" rtl="1">
              <a:buNone/>
            </a:pPr>
            <a:r>
              <a:rPr lang="fa-IR" sz="3300" b="1" dirty="0">
                <a:solidFill>
                  <a:schemeClr val="accent2">
                    <a:lumMod val="75000"/>
                  </a:schemeClr>
                </a:solidFill>
                <a:cs typeface="B Nazanin" pitchFamily="2" charset="-78"/>
              </a:rPr>
              <a:t>2.  استفاده از قرص های ضد بارداری: </a:t>
            </a:r>
            <a:r>
              <a:rPr lang="fa-IR" sz="3300" dirty="0">
                <a:cs typeface="B Nazanin" pitchFamily="2" charset="-78"/>
              </a:rPr>
              <a:t>زنانی که از چنین قرص هایی استفاده می کنند ، از ریسک بالاتری برای ابتلا به سرطان برست برخوردارند. </a:t>
            </a:r>
            <a:endParaRPr lang="fa-IR" sz="3300" b="1" dirty="0">
              <a:cs typeface="B Nazanin" pitchFamily="2" charset="-78"/>
            </a:endParaRPr>
          </a:p>
          <a:p>
            <a:pPr marL="457200" indent="-457200" algn="r" rtl="1">
              <a:buNone/>
            </a:pPr>
            <a:r>
              <a:rPr lang="fa-IR" sz="3300" b="1" dirty="0">
                <a:solidFill>
                  <a:schemeClr val="accent2">
                    <a:lumMod val="75000"/>
                  </a:schemeClr>
                </a:solidFill>
                <a:cs typeface="B Nazanin" pitchFamily="2" charset="-78"/>
              </a:rPr>
              <a:t>3.  استفاده از هورمون تراپی بعد از یائسگی: </a:t>
            </a:r>
            <a:r>
              <a:rPr lang="fa-IR" sz="3300" dirty="0">
                <a:cs typeface="B Nazanin" pitchFamily="2" charset="-78"/>
              </a:rPr>
              <a:t>هورمون تراپی بعد از یائسگی که برای کاهش عوارض بعد از یائسگی مانند استئوپروز(تحلیل رفتن استخوان ها) استفاده می شود. </a:t>
            </a:r>
            <a:endParaRPr lang="en-US" sz="3300" dirty="0">
              <a:cs typeface="B Nazanin" pitchFamily="2" charset="-78"/>
            </a:endParaRPr>
          </a:p>
          <a:p>
            <a:pPr marL="457200" indent="-457200" algn="r" rtl="1">
              <a:buNone/>
            </a:pPr>
            <a:r>
              <a:rPr lang="fa-IR" sz="3300" b="1" dirty="0">
                <a:solidFill>
                  <a:schemeClr val="accent2">
                    <a:lumMod val="75000"/>
                  </a:schemeClr>
                </a:solidFill>
                <a:cs typeface="B Nazanin" pitchFamily="2" charset="-78"/>
              </a:rPr>
              <a:t>4.  شیر دهی:</a:t>
            </a:r>
            <a:r>
              <a:rPr lang="fa-IR" sz="3300" dirty="0">
                <a:solidFill>
                  <a:schemeClr val="accent2">
                    <a:lumMod val="75000"/>
                  </a:schemeClr>
                </a:solidFill>
                <a:cs typeface="B Nazanin" pitchFamily="2" charset="-78"/>
              </a:rPr>
              <a:t> </a:t>
            </a:r>
            <a:r>
              <a:rPr lang="fa-IR" sz="3300" dirty="0">
                <a:cs typeface="B Nazanin" pitchFamily="2" charset="-78"/>
              </a:rPr>
              <a:t>شیردهی ریسک ابتلا به سرطان برست را کاهش می دهد.به ویژه اگر زمان آن به مدت 1.5 تا 2 سال باشد.</a:t>
            </a:r>
            <a:endParaRPr lang="en-US" sz="3300" dirty="0">
              <a:cs typeface="B Nazanin" pitchFamily="2" charset="-78"/>
            </a:endParaRPr>
          </a:p>
          <a:p>
            <a:pPr algn="r" rtl="1">
              <a:buNone/>
            </a:pPr>
            <a:r>
              <a:rPr lang="fa-IR" sz="3300" b="1" dirty="0">
                <a:solidFill>
                  <a:schemeClr val="accent2">
                    <a:lumMod val="75000"/>
                  </a:schemeClr>
                </a:solidFill>
                <a:cs typeface="B Nazanin" pitchFamily="2" charset="-78"/>
              </a:rPr>
              <a:t>5.  الکل:</a:t>
            </a:r>
            <a:r>
              <a:rPr lang="fa-IR" sz="3300" dirty="0">
                <a:solidFill>
                  <a:schemeClr val="accent2">
                    <a:lumMod val="75000"/>
                  </a:schemeClr>
                </a:solidFill>
                <a:cs typeface="B Nazanin" pitchFamily="2" charset="-78"/>
              </a:rPr>
              <a:t> </a:t>
            </a:r>
            <a:r>
              <a:rPr lang="fa-IR" sz="3300" dirty="0">
                <a:cs typeface="B Nazanin" pitchFamily="2" charset="-78"/>
              </a:rPr>
              <a:t>مصرف الکل ریسک ابتلا به سرطان برست را افزایش می دهد.</a:t>
            </a:r>
            <a:endParaRPr lang="en-US" sz="3300" dirty="0">
              <a:cs typeface="B Nazanin" pitchFamily="2" charset="-78"/>
            </a:endParaRPr>
          </a:p>
          <a:p>
            <a:pPr algn="r" rtl="1">
              <a:buNone/>
            </a:pPr>
            <a:r>
              <a:rPr lang="fa-IR" sz="3300" b="1" dirty="0">
                <a:solidFill>
                  <a:schemeClr val="accent2">
                    <a:lumMod val="75000"/>
                  </a:schemeClr>
                </a:solidFill>
                <a:cs typeface="B Nazanin" pitchFamily="2" charset="-78"/>
              </a:rPr>
              <a:t>6.  اضافه وزن:</a:t>
            </a:r>
            <a:r>
              <a:rPr lang="fa-IR" sz="3300" dirty="0">
                <a:solidFill>
                  <a:schemeClr val="accent2">
                    <a:lumMod val="75000"/>
                  </a:schemeClr>
                </a:solidFill>
                <a:cs typeface="B Nazanin" pitchFamily="2" charset="-78"/>
              </a:rPr>
              <a:t> </a:t>
            </a:r>
            <a:r>
              <a:rPr lang="fa-IR" sz="3300" dirty="0">
                <a:cs typeface="B Nazanin" pitchFamily="2" charset="-78"/>
              </a:rPr>
              <a:t>داشتن اضافه وزن یا چاقی باعث افزایش ریسک ابتلا به سرطان برست می شود. به ویژه در زنانی که بعد از لاغر کردن دوباره دچار اضافه وزن می شوند. </a:t>
            </a:r>
            <a:endParaRPr lang="en-US" sz="3300" dirty="0">
              <a:cs typeface="B Nazanin" pitchFamily="2" charset="-78"/>
            </a:endParaRPr>
          </a:p>
          <a:p>
            <a:pPr algn="r" rtl="1">
              <a:buNone/>
            </a:pPr>
            <a:r>
              <a:rPr lang="fa-IR" sz="3300" b="1" dirty="0">
                <a:solidFill>
                  <a:schemeClr val="accent2">
                    <a:lumMod val="75000"/>
                  </a:schemeClr>
                </a:solidFill>
                <a:cs typeface="B Nazanin" pitchFamily="2" charset="-78"/>
              </a:rPr>
              <a:t>7.  نداشتن تحرک بدنی: </a:t>
            </a:r>
            <a:r>
              <a:rPr lang="fa-IR" sz="3300" dirty="0">
                <a:cs typeface="B Nazanin" pitchFamily="2" charset="-78"/>
              </a:rPr>
              <a:t>انجام تمرینات مستمر ورزشی (داشتن پیاده روی معادل 1 تا 3ساعت در هفته )باعث کاهش ریسک ابتلا به سرطان برست می شود. </a:t>
            </a:r>
            <a:endParaRPr lang="en-US" sz="2200" dirty="0">
              <a:cs typeface="B Nazanin" pitchFamily="2" charset="-78"/>
            </a:endParaRPr>
          </a:p>
          <a:p>
            <a:pPr marL="514350" indent="-514350" algn="r" rtl="1">
              <a:buFont typeface="+mj-lt"/>
              <a:buAutoNum type="arabicPeriod"/>
            </a:pPr>
            <a:endParaRPr lang="en-US" sz="2000" dirty="0">
              <a:solidFill>
                <a:schemeClr val="accent2">
                  <a:lumMod val="75000"/>
                </a:schemeClr>
              </a:solidFill>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lide(fromBottom)">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lide(fromBottom)">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lide(fromBottom)">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slide(fromBottom)">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slide(fromBottom)">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slide(fromBottom)">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slide(fromBottom)">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solidFill>
                  <a:srgbClr val="FF0000"/>
                </a:solidFill>
                <a:cs typeface="B Nazanin" pitchFamily="2" charset="-78"/>
              </a:rPr>
              <a:t>علائم</a:t>
            </a:r>
            <a:endParaRPr lang="en-US" dirty="0">
              <a:solidFill>
                <a:srgbClr val="FF0000"/>
              </a:solidFill>
              <a:cs typeface="B Nazanin" pitchFamily="2" charset="-78"/>
            </a:endParaRPr>
          </a:p>
        </p:txBody>
      </p:sp>
      <p:sp>
        <p:nvSpPr>
          <p:cNvPr id="3" name="Content Placeholder 2"/>
          <p:cNvSpPr>
            <a:spLocks noGrp="1"/>
          </p:cNvSpPr>
          <p:nvPr>
            <p:ph sz="quarter" idx="1"/>
          </p:nvPr>
        </p:nvSpPr>
        <p:spPr>
          <a:xfrm>
            <a:off x="457200" y="1219200"/>
            <a:ext cx="8229600" cy="5181600"/>
          </a:xfrm>
        </p:spPr>
        <p:txBody>
          <a:bodyPr>
            <a:normAutofit/>
          </a:bodyPr>
          <a:lstStyle/>
          <a:p>
            <a:pPr algn="r" rtl="1">
              <a:buNone/>
            </a:pPr>
            <a:r>
              <a:rPr lang="en-US" dirty="0"/>
              <a:t> </a:t>
            </a:r>
          </a:p>
          <a:p>
            <a:pPr algn="r" rtl="1">
              <a:buNone/>
            </a:pPr>
            <a:r>
              <a:rPr lang="fa-IR" dirty="0">
                <a:cs typeface="B Nazanin" pitchFamily="2" charset="-78"/>
              </a:rPr>
              <a:t>1-توده یا تومور پستان</a:t>
            </a:r>
            <a:endParaRPr lang="en-US" dirty="0">
              <a:cs typeface="B Nazanin" pitchFamily="2" charset="-78"/>
            </a:endParaRPr>
          </a:p>
          <a:p>
            <a:pPr algn="r" rtl="1">
              <a:buNone/>
            </a:pPr>
            <a:r>
              <a:rPr lang="fa-IR" dirty="0">
                <a:cs typeface="B Nazanin" pitchFamily="2" charset="-78"/>
              </a:rPr>
              <a:t>2-ترشح از نوک پستان</a:t>
            </a:r>
            <a:endParaRPr lang="en-US" dirty="0">
              <a:cs typeface="B Nazanin" pitchFamily="2" charset="-78"/>
            </a:endParaRPr>
          </a:p>
          <a:p>
            <a:pPr algn="r" rtl="1">
              <a:buNone/>
            </a:pPr>
            <a:r>
              <a:rPr lang="fa-IR" dirty="0">
                <a:cs typeface="B Nazanin" pitchFamily="2" charset="-78"/>
              </a:rPr>
              <a:t>3-تغییرات پوست پستان</a:t>
            </a:r>
            <a:endParaRPr lang="en-US" dirty="0">
              <a:cs typeface="B Nazanin" pitchFamily="2" charset="-78"/>
            </a:endParaRPr>
          </a:p>
          <a:p>
            <a:pPr algn="r" rtl="1">
              <a:buNone/>
            </a:pPr>
            <a:r>
              <a:rPr lang="fa-IR" dirty="0">
                <a:cs typeface="B Nazanin" pitchFamily="2" charset="-78"/>
              </a:rPr>
              <a:t>4-تغییرات نوک پستان</a:t>
            </a:r>
            <a:endParaRPr lang="en-US" dirty="0">
              <a:cs typeface="B Nazanin" pitchFamily="2" charset="-78"/>
            </a:endParaRPr>
          </a:p>
          <a:p>
            <a:pPr algn="r" rtl="1">
              <a:buNone/>
            </a:pPr>
            <a:r>
              <a:rPr lang="fa-IR" dirty="0">
                <a:cs typeface="B Nazanin" pitchFamily="2" charset="-78"/>
              </a:rPr>
              <a:t>5-درد پستان</a:t>
            </a:r>
            <a:endParaRPr lang="en-US" dirty="0">
              <a:cs typeface="B Nazanin" pitchFamily="2" charset="-78"/>
            </a:endParaRPr>
          </a:p>
          <a:p>
            <a:pPr algn="r" rtl="1">
              <a:buNone/>
            </a:pPr>
            <a:r>
              <a:rPr lang="fa-IR" dirty="0">
                <a:cs typeface="B Nazanin" pitchFamily="2" charset="-78"/>
              </a:rPr>
              <a:t>6-بزرگی غدد لنفاوی زیر بغل</a:t>
            </a:r>
            <a:endParaRPr lang="en-US" dirty="0">
              <a:cs typeface="B Nazanin" pitchFamily="2" charset="-78"/>
            </a:endParaRPr>
          </a:p>
          <a:p>
            <a:pPr algn="r" rtl="1">
              <a:buNone/>
            </a:pPr>
            <a:r>
              <a:rPr lang="fa-IR" dirty="0">
                <a:cs typeface="B Nazanin" pitchFamily="2" charset="-78"/>
              </a:rPr>
              <a:t>7-تغییر اندازه در پستان</a:t>
            </a:r>
            <a:endParaRPr lang="en-US" dirty="0">
              <a:cs typeface="B Nazanin" pitchFamily="2" charset="-78"/>
            </a:endParaRPr>
          </a:p>
          <a:p>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304800"/>
            <a:ext cx="8229600" cy="5821363"/>
          </a:xfrm>
        </p:spPr>
        <p:txBody>
          <a:bodyPr/>
          <a:lstStyle/>
          <a:p>
            <a:pPr algn="r" rtl="1">
              <a:buNone/>
            </a:pPr>
            <a:r>
              <a:rPr lang="fa-IR" dirty="0">
                <a:solidFill>
                  <a:srgbClr val="FF0000"/>
                </a:solidFill>
                <a:cs typeface="B Nazanin" pitchFamily="2" charset="-78"/>
              </a:rPr>
              <a:t>روش های تشخیص :</a:t>
            </a:r>
          </a:p>
          <a:p>
            <a:pPr algn="r" rtl="1">
              <a:buNone/>
            </a:pPr>
            <a:r>
              <a:rPr lang="fa-IR" dirty="0">
                <a:cs typeface="B Nazanin" pitchFamily="2" charset="-78"/>
              </a:rPr>
              <a:t>      خودآزمایی توسط خود بیمار </a:t>
            </a:r>
            <a:br>
              <a:rPr lang="fa-IR" dirty="0">
                <a:cs typeface="B Nazanin" pitchFamily="2" charset="-78"/>
              </a:rPr>
            </a:br>
            <a:r>
              <a:rPr lang="fa-IR" dirty="0">
                <a:cs typeface="B Nazanin" pitchFamily="2" charset="-78"/>
              </a:rPr>
              <a:t>   معاینه توسط پزشک </a:t>
            </a:r>
            <a:br>
              <a:rPr lang="fa-IR" dirty="0">
                <a:cs typeface="B Nazanin" pitchFamily="2" charset="-78"/>
              </a:rPr>
            </a:br>
            <a:r>
              <a:rPr lang="fa-IR" dirty="0">
                <a:cs typeface="B Nazanin" pitchFamily="2" charset="-78"/>
              </a:rPr>
              <a:t>   ماموگرافی </a:t>
            </a:r>
            <a:br>
              <a:rPr lang="fa-IR" dirty="0">
                <a:cs typeface="B Nazanin" pitchFamily="2" charset="-78"/>
              </a:rPr>
            </a:br>
            <a:r>
              <a:rPr lang="fa-IR" dirty="0">
                <a:cs typeface="B Nazanin" pitchFamily="2" charset="-78"/>
              </a:rPr>
              <a:t>   سونوگرافی</a:t>
            </a:r>
          </a:p>
          <a:p>
            <a:pPr algn="r" rtl="1">
              <a:buNone/>
            </a:pPr>
            <a:r>
              <a:rPr lang="fa-IR" dirty="0">
                <a:solidFill>
                  <a:schemeClr val="accent2">
                    <a:lumMod val="75000"/>
                  </a:schemeClr>
                </a:solidFill>
                <a:cs typeface="B Nazanin" pitchFamily="2" charset="-78"/>
              </a:rPr>
              <a:t>دو روش تایید شده جهت </a:t>
            </a:r>
            <a:r>
              <a:rPr lang="fa-IR">
                <a:solidFill>
                  <a:schemeClr val="accent2">
                    <a:lumMod val="75000"/>
                  </a:schemeClr>
                </a:solidFill>
                <a:cs typeface="B Nazanin" pitchFamily="2" charset="-78"/>
              </a:rPr>
              <a:t>تشخیص زودرس سرطان </a:t>
            </a:r>
            <a:r>
              <a:rPr lang="fa-IR" dirty="0">
                <a:solidFill>
                  <a:schemeClr val="accent2">
                    <a:lumMod val="75000"/>
                  </a:schemeClr>
                </a:solidFill>
                <a:cs typeface="B Nazanin" pitchFamily="2" charset="-78"/>
              </a:rPr>
              <a:t>پستان در افراد به ظاهر سالم وجود دارد:</a:t>
            </a:r>
          </a:p>
          <a:p>
            <a:pPr algn="r" rtl="1">
              <a:buNone/>
            </a:pPr>
            <a:r>
              <a:rPr lang="fa-IR" dirty="0">
                <a:cs typeface="B Nazanin" pitchFamily="2" charset="-78"/>
              </a:rPr>
              <a:t>    معاینه پستان توسط پزشک</a:t>
            </a:r>
            <a:endParaRPr lang="en-US" dirty="0">
              <a:cs typeface="B Nazanin" pitchFamily="2" charset="-78"/>
            </a:endParaRPr>
          </a:p>
          <a:p>
            <a:pPr algn="r" rtl="1">
              <a:buNone/>
            </a:pPr>
            <a:r>
              <a:rPr lang="fa-IR" dirty="0">
                <a:cs typeface="B Nazanin" pitchFamily="2" charset="-78"/>
              </a:rPr>
              <a:t>    ماموگرافی</a:t>
            </a:r>
            <a:endParaRPr lang="en-US" dirty="0">
              <a:cs typeface="B Nazanin" pitchFamily="2" charset="-78"/>
            </a:endParaRPr>
          </a:p>
          <a:p>
            <a:pPr algn="r" rtl="1">
              <a:buNone/>
            </a:pPr>
            <a:endParaRPr lang="fa-IR" dirty="0">
              <a:solidFill>
                <a:schemeClr val="accent2">
                  <a:lumMod val="75000"/>
                </a:schemeClr>
              </a:solidFill>
              <a:cs typeface="B Nazanin" pitchFamily="2" charset="-78"/>
            </a:endParaRPr>
          </a:p>
          <a:p>
            <a:pPr algn="r" rtl="1">
              <a:buNone/>
            </a:pPr>
            <a:endParaRPr lang="fa-IR" dirty="0">
              <a:solidFill>
                <a:srgbClr val="FF0000"/>
              </a:solidFill>
              <a:cs typeface="B Nazanin" pitchFamily="2" charset="-78"/>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763000" cy="5897563"/>
          </a:xfrm>
        </p:spPr>
        <p:txBody>
          <a:bodyPr>
            <a:noAutofit/>
          </a:bodyPr>
          <a:lstStyle/>
          <a:p>
            <a:pPr algn="r" rtl="1">
              <a:buNone/>
            </a:pPr>
            <a:r>
              <a:rPr lang="fa-IR" sz="2800" b="1" dirty="0">
                <a:solidFill>
                  <a:schemeClr val="accent2">
                    <a:lumMod val="75000"/>
                  </a:schemeClr>
                </a:solidFill>
                <a:cs typeface="B Nazanin" pitchFamily="2" charset="-78"/>
              </a:rPr>
              <a:t>خودآزمايي برست چيست؟</a:t>
            </a:r>
            <a:r>
              <a:rPr lang="fa-IR" sz="2800" dirty="0">
                <a:solidFill>
                  <a:schemeClr val="accent2">
                    <a:lumMod val="75000"/>
                  </a:schemeClr>
                </a:solidFill>
                <a:cs typeface="B Nazanin" pitchFamily="2" charset="-78"/>
              </a:rPr>
              <a:t> </a:t>
            </a:r>
            <a:br>
              <a:rPr lang="fa-IR" sz="2800" dirty="0">
                <a:cs typeface="B Nazanin" pitchFamily="2" charset="-78"/>
              </a:rPr>
            </a:br>
            <a:r>
              <a:rPr lang="fa-IR" sz="2800" dirty="0">
                <a:cs typeface="B Nazanin" pitchFamily="2" charset="-78"/>
              </a:rPr>
              <a:t>معاينه برست توسط خود فرد است. اين معاينه براي هر زن و در هر سن قابل اجرا است. </a:t>
            </a:r>
            <a:br>
              <a:rPr lang="fa-IR" sz="2800" dirty="0">
                <a:cs typeface="B Nazanin" pitchFamily="2" charset="-78"/>
              </a:rPr>
            </a:br>
            <a:r>
              <a:rPr lang="fa-IR" sz="2800" dirty="0">
                <a:cs typeface="B Nazanin" pitchFamily="2" charset="-78"/>
              </a:rPr>
              <a:t>خودآزمايي هزينه ای ندارد و در هر ماه، تنها 15 دقيقه وقت جهت انجام آن لازم است. با معاينه ماهيانه برست، با خصوصيات برست خود آشنا مي شويد و در صورت بروز هر گونه تغيير درمراحل اوليه قادر به تشخيص آن خواهيد بود.</a:t>
            </a:r>
          </a:p>
          <a:p>
            <a:pPr algn="r" rtl="1">
              <a:buNone/>
            </a:pPr>
            <a:br>
              <a:rPr lang="fa-IR" sz="2800" dirty="0">
                <a:cs typeface="B Nazanin" pitchFamily="2" charset="-78"/>
              </a:rPr>
            </a:br>
            <a:r>
              <a:rPr lang="fa-IR" sz="2800" b="1" dirty="0">
                <a:solidFill>
                  <a:schemeClr val="accent2">
                    <a:lumMod val="50000"/>
                  </a:schemeClr>
                </a:solidFill>
                <a:cs typeface="B Nazanin" pitchFamily="2" charset="-78"/>
              </a:rPr>
              <a:t>70 درصدسرطانهای برست حین معاینه توسط خودفردکشف می شوند</a:t>
            </a:r>
          </a:p>
          <a:p>
            <a:pPr algn="just" rtl="1">
              <a:buNone/>
            </a:pPr>
            <a:r>
              <a:rPr lang="fa-IR" sz="2800" b="1" dirty="0">
                <a:solidFill>
                  <a:schemeClr val="accent2">
                    <a:lumMod val="50000"/>
                  </a:schemeClr>
                </a:solidFill>
                <a:cs typeface="B Nazanin" pitchFamily="2" charset="-78"/>
              </a:rPr>
              <a:t> </a:t>
            </a:r>
            <a:br>
              <a:rPr lang="fa-IR" sz="2800" dirty="0">
                <a:cs typeface="B Nazanin" pitchFamily="2" charset="-78"/>
              </a:rPr>
            </a:br>
            <a:r>
              <a:rPr lang="fa-IR" sz="2800" dirty="0">
                <a:cs typeface="B Nazanin" pitchFamily="2" charset="-78"/>
              </a:rPr>
              <a:t>ذكر اين نكته ضروري است كه معاينه ماهيانه نمي تواند جايگزين معاينه باليني توسط پزشك يا ماموگرافي شود و در واقع در فاصله مراجعات پزشكي، کمک کننده است. بنابراين، </a:t>
            </a:r>
            <a:r>
              <a:rPr lang="fa-IR" sz="2800" dirty="0">
                <a:solidFill>
                  <a:schemeClr val="accent2">
                    <a:lumMod val="50000"/>
                  </a:schemeClr>
                </a:solidFill>
                <a:cs typeface="B Nazanin" pitchFamily="2" charset="-78"/>
              </a:rPr>
              <a:t>معاينات منظم در فواصل 12-6 ماه توسط پزشك </a:t>
            </a:r>
            <a:r>
              <a:rPr lang="fa-IR" sz="2800" dirty="0">
                <a:cs typeface="B Nazanin" pitchFamily="2" charset="-78"/>
              </a:rPr>
              <a:t>و </a:t>
            </a:r>
            <a:r>
              <a:rPr lang="fa-IR" sz="2800" dirty="0">
                <a:solidFill>
                  <a:schemeClr val="accent2">
                    <a:lumMod val="50000"/>
                  </a:schemeClr>
                </a:solidFill>
                <a:cs typeface="B Nazanin" pitchFamily="2" charset="-78"/>
              </a:rPr>
              <a:t>انجام ماموگرافي </a:t>
            </a:r>
            <a:r>
              <a:rPr lang="fa-IR" sz="2800" dirty="0">
                <a:cs typeface="B Nazanin" pitchFamily="2" charset="-78"/>
              </a:rPr>
              <a:t>طبق نظر پزشك، بايد همراه با خودآزمايي انجام شود</a:t>
            </a:r>
            <a:endParaRPr lang="en-US" sz="2800" dirty="0">
              <a:cs typeface="B Nazanin"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763000" cy="6858000"/>
          </a:xfrm>
        </p:spPr>
        <p:txBody>
          <a:bodyPr>
            <a:normAutofit fontScale="77500" lnSpcReduction="20000"/>
          </a:bodyPr>
          <a:lstStyle/>
          <a:p>
            <a:pPr lvl="0" algn="r" rtl="1">
              <a:buNone/>
            </a:pPr>
            <a:r>
              <a:rPr lang="fa-IR" sz="6000" b="1" dirty="0">
                <a:solidFill>
                  <a:schemeClr val="accent2">
                    <a:lumMod val="75000"/>
                  </a:schemeClr>
                </a:solidFill>
                <a:cs typeface="B Nazanin" pitchFamily="2" charset="-78"/>
              </a:rPr>
              <a:t>ماموگرافی چیست؟ </a:t>
            </a:r>
            <a:br>
              <a:rPr lang="fa-IR" sz="6000" dirty="0">
                <a:cs typeface="B Nazanin" pitchFamily="2" charset="-78"/>
              </a:rPr>
            </a:br>
            <a:r>
              <a:rPr lang="fa-IR" sz="5100" dirty="0">
                <a:cs typeface="B Nazanin" pitchFamily="2" charset="-78"/>
              </a:rPr>
              <a:t>ماموگرافي يك نوع عكسبرداري با اشعه </a:t>
            </a:r>
            <a:r>
              <a:rPr lang="en-US" sz="5100" dirty="0">
                <a:cs typeface="B Nazanin" pitchFamily="2" charset="-78"/>
              </a:rPr>
              <a:t>x</a:t>
            </a:r>
            <a:r>
              <a:rPr lang="fa-IR" sz="5100" dirty="0">
                <a:cs typeface="B Nazanin" pitchFamily="2" charset="-78"/>
              </a:rPr>
              <a:t> است كه براي تشخيص بيماري هاي پستان استفاده مي شود. </a:t>
            </a:r>
          </a:p>
          <a:p>
            <a:pPr lvl="0" algn="just" rtl="1">
              <a:buNone/>
            </a:pPr>
            <a:r>
              <a:rPr lang="fa-IR" sz="4000">
                <a:cs typeface="B Nazanin" pitchFamily="2" charset="-78"/>
              </a:rPr>
              <a:t>   استفاده </a:t>
            </a:r>
            <a:r>
              <a:rPr lang="fa-IR" sz="4000" dirty="0">
                <a:cs typeface="B Nazanin" pitchFamily="2" charset="-78"/>
              </a:rPr>
              <a:t>از ماموگرافي جهت تشخيص زودرس، آمار مرگ و مير ،سرطان پستان را به خصوص در سنين بالاي 50 سال، 30 درصد كاهش داده است.</a:t>
            </a:r>
            <a:endParaRPr lang="en-US" sz="4000" dirty="0">
              <a:cs typeface="B Nazanin" pitchFamily="2" charset="-78"/>
            </a:endParaRPr>
          </a:p>
          <a:p>
            <a:pPr algn="r" rtl="1">
              <a:buNone/>
            </a:pPr>
            <a:endParaRPr lang="fa-IR" sz="4000" b="1" dirty="0">
              <a:solidFill>
                <a:schemeClr val="accent2">
                  <a:lumMod val="75000"/>
                </a:schemeClr>
              </a:solidFill>
              <a:cs typeface="B Nazanin" pitchFamily="2" charset="-78"/>
            </a:endParaRPr>
          </a:p>
          <a:p>
            <a:pPr algn="r" rtl="1">
              <a:buNone/>
            </a:pPr>
            <a:r>
              <a:rPr lang="fa-IR" sz="4000" b="1" dirty="0">
                <a:solidFill>
                  <a:schemeClr val="accent2">
                    <a:lumMod val="75000"/>
                  </a:schemeClr>
                </a:solidFill>
                <a:cs typeface="B Nazanin" pitchFamily="2" charset="-78"/>
              </a:rPr>
              <a:t>ماموگرافي براي تشخيص زوردس در چه سني انجام مي شود؟</a:t>
            </a:r>
            <a:br>
              <a:rPr lang="fa-IR" sz="5100" b="1" dirty="0">
                <a:cs typeface="B Nazanin" pitchFamily="2" charset="-78"/>
              </a:rPr>
            </a:br>
            <a:r>
              <a:rPr lang="fa-IR" sz="5100" dirty="0">
                <a:cs typeface="B Nazanin" pitchFamily="2" charset="-78"/>
              </a:rPr>
              <a:t>* </a:t>
            </a:r>
            <a:r>
              <a:rPr lang="fa-IR" sz="4600" dirty="0">
                <a:cs typeface="B Nazanin" pitchFamily="2" charset="-78"/>
              </a:rPr>
              <a:t>در صورتي كه خانمي هيچ مشكلي در پستان نداشته باشد، بهتر است اولين ماموگرافي را در سن </a:t>
            </a:r>
            <a:r>
              <a:rPr lang="fa-IR" sz="4600" u="sng" dirty="0">
                <a:solidFill>
                  <a:schemeClr val="tx2">
                    <a:lumMod val="60000"/>
                    <a:lumOff val="40000"/>
                  </a:schemeClr>
                </a:solidFill>
                <a:cs typeface="B Nazanin" pitchFamily="2" charset="-78"/>
              </a:rPr>
              <a:t>39-35</a:t>
            </a:r>
            <a:r>
              <a:rPr lang="fa-IR" sz="4600" dirty="0">
                <a:cs typeface="B Nazanin" pitchFamily="2" charset="-78"/>
              </a:rPr>
              <a:t> سالگي انجام بدهد.</a:t>
            </a:r>
            <a:br>
              <a:rPr lang="fa-IR" sz="4600" dirty="0">
                <a:cs typeface="B Nazanin" pitchFamily="2" charset="-78"/>
              </a:rPr>
            </a:br>
            <a:br>
              <a:rPr lang="fa-IR" sz="4600" dirty="0">
                <a:cs typeface="B Nazanin" pitchFamily="2" charset="-78"/>
              </a:rPr>
            </a:br>
            <a:r>
              <a:rPr lang="fa-IR" sz="4600" dirty="0">
                <a:cs typeface="B Nazanin" pitchFamily="2" charset="-78"/>
              </a:rPr>
              <a:t>* در سنين بالای 40 سالگي، ماموگرافي جهت غربالگري سالانه توصیه می شود.</a:t>
            </a:r>
            <a:endParaRPr lang="en-US" sz="46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lide(fromBottom)">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8991600" cy="6324600"/>
          </a:xfrm>
        </p:spPr>
        <p:txBody>
          <a:bodyPr>
            <a:normAutofit/>
          </a:bodyPr>
          <a:lstStyle/>
          <a:p>
            <a:pPr algn="r" rtl="1"/>
            <a:r>
              <a:rPr lang="ar-SA" sz="2600" b="1" dirty="0">
                <a:solidFill>
                  <a:schemeClr val="accent2">
                    <a:lumMod val="75000"/>
                  </a:schemeClr>
                </a:solidFill>
                <a:cs typeface="B Nazanin" pitchFamily="2" charset="-78"/>
              </a:rPr>
              <a:t>در اینجا با 7 مورد از خطاهای رایج زنان درباره این سرطان آشنا</a:t>
            </a:r>
            <a:r>
              <a:rPr lang="fa-IR" sz="2600" b="1" dirty="0">
                <a:solidFill>
                  <a:schemeClr val="accent2">
                    <a:lumMod val="75000"/>
                  </a:schemeClr>
                </a:solidFill>
                <a:cs typeface="B Nazanin" pitchFamily="2" charset="-78"/>
              </a:rPr>
              <a:t> </a:t>
            </a:r>
            <a:r>
              <a:rPr lang="ar-SA" sz="2600" b="1" dirty="0">
                <a:solidFill>
                  <a:schemeClr val="accent2">
                    <a:lumMod val="75000"/>
                  </a:schemeClr>
                </a:solidFill>
                <a:cs typeface="B Nazanin" pitchFamily="2" charset="-78"/>
              </a:rPr>
              <a:t>می ‌شویم</a:t>
            </a:r>
            <a:r>
              <a:rPr lang="en-US" sz="2600" b="1" dirty="0">
                <a:solidFill>
                  <a:schemeClr val="accent2">
                    <a:lumMod val="75000"/>
                  </a:schemeClr>
                </a:solidFill>
                <a:cs typeface="B Nazanin" pitchFamily="2" charset="-78"/>
              </a:rPr>
              <a:t>:</a:t>
            </a:r>
          </a:p>
          <a:p>
            <a:pPr algn="r" rtl="1"/>
            <a:r>
              <a:rPr lang="ar-SA" dirty="0">
                <a:cs typeface="B Nazanin" pitchFamily="2" charset="-78"/>
              </a:rPr>
              <a:t>باورغلط اول: توده‌های پستانی تقریبا همیشه سرطان هستند</a:t>
            </a:r>
            <a:endParaRPr lang="fa-IR" dirty="0">
              <a:cs typeface="B Nazanin" pitchFamily="2" charset="-78"/>
            </a:endParaRPr>
          </a:p>
          <a:p>
            <a:pPr algn="r" rtl="1"/>
            <a:r>
              <a:rPr lang="ar-SA" dirty="0">
                <a:cs typeface="B Nazanin" pitchFamily="2" charset="-78"/>
              </a:rPr>
              <a:t>باور غلط دوم: سرطان پستان همیشه همراه با توده ‌ای قابل لمس است</a:t>
            </a:r>
            <a:endParaRPr lang="fa-IR" dirty="0">
              <a:cs typeface="B Nazanin" pitchFamily="2" charset="-78"/>
            </a:endParaRPr>
          </a:p>
          <a:p>
            <a:pPr algn="r" rtl="1"/>
            <a:r>
              <a:rPr lang="ar-SA" dirty="0">
                <a:cs typeface="B Nazanin" pitchFamily="2" charset="-78"/>
              </a:rPr>
              <a:t>باور غلط سوم: توده‌ های سرطانی با توده‌ های خوش ‌خیم تفاوت دار</a:t>
            </a:r>
            <a:r>
              <a:rPr lang="fa-IR" dirty="0">
                <a:cs typeface="B Nazanin" pitchFamily="2" charset="-78"/>
              </a:rPr>
              <a:t>د</a:t>
            </a:r>
          </a:p>
          <a:p>
            <a:pPr algn="r" rtl="1"/>
            <a:r>
              <a:rPr lang="ar-SA" dirty="0">
                <a:cs typeface="B Nazanin" pitchFamily="2" charset="-78"/>
              </a:rPr>
              <a:t>باور غلط چهارم: نبای</a:t>
            </a:r>
            <a:r>
              <a:rPr lang="fa-IR" dirty="0">
                <a:cs typeface="B Nazanin" pitchFamily="2" charset="-78"/>
              </a:rPr>
              <a:t>دنگران توده های کوچک بود  </a:t>
            </a:r>
          </a:p>
          <a:p>
            <a:pPr algn="r" rtl="1"/>
            <a:r>
              <a:rPr lang="ar-SA" dirty="0">
                <a:cs typeface="B Nazanin" pitchFamily="2" charset="-78"/>
              </a:rPr>
              <a:t>باور غلط پنجم: مراجعه فوری ضروری نیست</a:t>
            </a:r>
            <a:endParaRPr lang="fa-IR" dirty="0">
              <a:cs typeface="B Nazanin" pitchFamily="2" charset="-78"/>
            </a:endParaRPr>
          </a:p>
          <a:p>
            <a:pPr algn="r" rtl="1"/>
            <a:r>
              <a:rPr lang="ar-SA" dirty="0">
                <a:cs typeface="B Nazanin" pitchFamily="2" charset="-78"/>
              </a:rPr>
              <a:t>باور غلط ششم: یک توده </a:t>
            </a:r>
            <a:r>
              <a:rPr lang="fa-IR" dirty="0">
                <a:cs typeface="B Nazanin" pitchFamily="2" charset="-78"/>
              </a:rPr>
              <a:t>ن</a:t>
            </a:r>
            <a:r>
              <a:rPr lang="ar-SA" dirty="0">
                <a:cs typeface="B Nazanin" pitchFamily="2" charset="-78"/>
              </a:rPr>
              <a:t>می ‌تواند سرطانی باشد، </a:t>
            </a:r>
            <a:r>
              <a:rPr lang="fa-IR">
                <a:cs typeface="B Nazanin" pitchFamily="2" charset="-78"/>
              </a:rPr>
              <a:t>بخصوص</a:t>
            </a:r>
            <a:r>
              <a:rPr lang="ar-SA">
                <a:cs typeface="B Nazanin" pitchFamily="2" charset="-78"/>
              </a:rPr>
              <a:t> </a:t>
            </a:r>
            <a:r>
              <a:rPr lang="ar-SA" dirty="0">
                <a:cs typeface="B Nazanin" pitchFamily="2" charset="-78"/>
              </a:rPr>
              <a:t>در زنانی که تاریخچه خانوادگی سرطان </a:t>
            </a:r>
            <a:r>
              <a:rPr lang="fa-IR" dirty="0">
                <a:cs typeface="B Nazanin" pitchFamily="2" charset="-78"/>
              </a:rPr>
              <a:t> </a:t>
            </a:r>
            <a:r>
              <a:rPr lang="ar-SA" dirty="0">
                <a:cs typeface="B Nazanin" pitchFamily="2" charset="-78"/>
              </a:rPr>
              <a:t>ندارن</a:t>
            </a:r>
            <a:r>
              <a:rPr lang="fa-IR" dirty="0">
                <a:cs typeface="B Nazanin" pitchFamily="2" charset="-78"/>
              </a:rPr>
              <a:t>د</a:t>
            </a:r>
            <a:r>
              <a:rPr lang="ar-SA" dirty="0">
                <a:cs typeface="B Nazanin" pitchFamily="2" charset="-78"/>
              </a:rPr>
              <a:t> </a:t>
            </a:r>
            <a:endParaRPr lang="fa-IR" dirty="0">
              <a:cs typeface="B Nazanin" pitchFamily="2" charset="-78"/>
            </a:endParaRPr>
          </a:p>
          <a:p>
            <a:pPr algn="r" rtl="1"/>
            <a:r>
              <a:rPr lang="ar-SA" dirty="0">
                <a:cs typeface="B Nazanin" pitchFamily="2" charset="-78"/>
              </a:rPr>
              <a:t>باور غلط هفتم: در زنانی با داشتن تاریخچه کیست، توده‌ های پستانی سرطانی نیستند</a:t>
            </a:r>
            <a:endParaRPr lang="en-US"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lide(fromBottom)">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lide(fromBottom)">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slide(fromBottom)">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slide(fromBottom)">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slide(fromBottom)">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FF0000"/>
                </a:solidFill>
                <a:cs typeface="B Nazanin" pitchFamily="2" charset="-78"/>
              </a:rPr>
              <a:t>درمان                     </a:t>
            </a:r>
            <a:endParaRPr lang="en-US" dirty="0">
              <a:solidFill>
                <a:srgbClr val="FF0000"/>
              </a:solidFill>
              <a:cs typeface="B Nazanin" pitchFamily="2" charset="-78"/>
            </a:endParaRPr>
          </a:p>
        </p:txBody>
      </p:sp>
      <p:sp>
        <p:nvSpPr>
          <p:cNvPr id="3" name="Content Placeholder 2"/>
          <p:cNvSpPr>
            <a:spLocks noGrp="1"/>
          </p:cNvSpPr>
          <p:nvPr>
            <p:ph sz="quarter" idx="1"/>
          </p:nvPr>
        </p:nvSpPr>
        <p:spPr/>
        <p:txBody>
          <a:bodyPr/>
          <a:lstStyle/>
          <a:p>
            <a:pPr algn="r">
              <a:buNone/>
            </a:pPr>
            <a:endParaRPr lang="fa-IR" dirty="0"/>
          </a:p>
          <a:p>
            <a:pPr algn="r" rtl="1">
              <a:buNone/>
            </a:pPr>
            <a:r>
              <a:rPr lang="fa-IR" dirty="0"/>
              <a:t> </a:t>
            </a:r>
            <a:r>
              <a:rPr lang="fa-IR" sz="2800" dirty="0">
                <a:solidFill>
                  <a:schemeClr val="accent2">
                    <a:lumMod val="75000"/>
                  </a:schemeClr>
                </a:solidFill>
                <a:cs typeface="B Nazanin" pitchFamily="2" charset="-78"/>
              </a:rPr>
              <a:t>جراحی و برداشت بافت سرطا نی سینه</a:t>
            </a:r>
          </a:p>
          <a:p>
            <a:pPr algn="r" rtl="1">
              <a:buNone/>
            </a:pPr>
            <a:r>
              <a:rPr lang="en-US" sz="2800" dirty="0">
                <a:cs typeface="B Nazanin" pitchFamily="2" charset="-78"/>
              </a:rPr>
              <a:t> </a:t>
            </a:r>
          </a:p>
          <a:p>
            <a:pPr algn="r" rtl="1">
              <a:buNone/>
            </a:pPr>
            <a:r>
              <a:rPr lang="en-US" sz="2800" dirty="0">
                <a:cs typeface="B Nazanin" pitchFamily="2" charset="-78"/>
              </a:rPr>
              <a:t> </a:t>
            </a:r>
            <a:r>
              <a:rPr lang="fa-IR" sz="2800" dirty="0">
                <a:solidFill>
                  <a:schemeClr val="accent2">
                    <a:lumMod val="75000"/>
                  </a:schemeClr>
                </a:solidFill>
                <a:cs typeface="B Nazanin" pitchFamily="2" charset="-78"/>
              </a:rPr>
              <a:t>شیمی درمانی</a:t>
            </a:r>
            <a:endParaRPr lang="en-US" sz="2800" dirty="0">
              <a:solidFill>
                <a:schemeClr val="accent2">
                  <a:lumMod val="75000"/>
                </a:schemeClr>
              </a:solidFill>
              <a:cs typeface="B Nazanin" pitchFamily="2" charset="-78"/>
            </a:endParaRPr>
          </a:p>
        </p:txBody>
      </p:sp>
      <p:pic>
        <p:nvPicPr>
          <p:cNvPr id="4" name="Picture 4" descr="Dcp_2435"/>
          <p:cNvPicPr>
            <a:picLocks noChangeAspect="1" noChangeArrowheads="1"/>
          </p:cNvPicPr>
          <p:nvPr/>
        </p:nvPicPr>
        <p:blipFill>
          <a:blip r:embed="rId2" cstate="print"/>
          <a:srcRect/>
          <a:stretch>
            <a:fillRect/>
          </a:stretch>
        </p:blipFill>
        <p:spPr>
          <a:xfrm>
            <a:off x="0" y="0"/>
            <a:ext cx="4157663" cy="3622675"/>
          </a:xfrm>
          <a:prstGeom prst="rect">
            <a:avLst/>
          </a:prstGeom>
          <a:ln w="28575">
            <a:solidFill>
              <a:srgbClr val="000099"/>
            </a:solidFill>
          </a:ln>
        </p:spPr>
      </p:pic>
      <p:pic>
        <p:nvPicPr>
          <p:cNvPr id="5" name="Picture 6" descr="Dcp_2436"/>
          <p:cNvPicPr>
            <a:picLocks noChangeAspect="1" noChangeArrowheads="1"/>
          </p:cNvPicPr>
          <p:nvPr/>
        </p:nvPicPr>
        <p:blipFill>
          <a:blip r:embed="rId3" cstate="print"/>
          <a:srcRect/>
          <a:stretch>
            <a:fillRect/>
          </a:stretch>
        </p:blipFill>
        <p:spPr bwMode="auto">
          <a:xfrm>
            <a:off x="0" y="3962400"/>
            <a:ext cx="3810000" cy="2895600"/>
          </a:xfrm>
          <a:prstGeom prst="rect">
            <a:avLst/>
          </a:prstGeom>
          <a:noFill/>
          <a:ln w="28575">
            <a:solidFill>
              <a:srgbClr val="000099"/>
            </a:solidFill>
            <a:miter lim="800000"/>
            <a:headEnd/>
            <a:tailEnd/>
          </a:ln>
          <a:effectLst>
            <a:outerShdw dist="28398" dir="3806097" algn="ctr" rotWithShape="0">
              <a:srgbClr val="000000"/>
            </a:outerShdw>
          </a:effectLst>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lide(fromBottom)">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B4149725-CA7B-4B3B-A8C5-C5C9BF16B7D7}" type="slidenum">
              <a:rPr lang="en-US"/>
              <a:pPr>
                <a:defRPr/>
              </a:pPr>
              <a:t>18</a:t>
            </a:fld>
            <a:endParaRPr lang="en-US"/>
          </a:p>
        </p:txBody>
      </p:sp>
      <p:pic>
        <p:nvPicPr>
          <p:cNvPr id="20483" name="Picture 4" descr="New Image"/>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0484" name="Rectangle 3"/>
          <p:cNvSpPr>
            <a:spLocks noGrp="1" noChangeArrowheads="1"/>
          </p:cNvSpPr>
          <p:nvPr>
            <p:ph type="body" idx="1"/>
          </p:nvPr>
        </p:nvSpPr>
        <p:spPr>
          <a:xfrm>
            <a:off x="457200" y="3286124"/>
            <a:ext cx="7620000" cy="2214578"/>
          </a:xfrm>
        </p:spPr>
        <p:txBody>
          <a:bodyPr/>
          <a:lstStyle/>
          <a:p>
            <a:pPr algn="ctr" rtl="1" eaLnBrk="1" hangingPunct="1">
              <a:buFontTx/>
              <a:buNone/>
            </a:pPr>
            <a:r>
              <a:rPr lang="fa-IR" sz="6000" dirty="0">
                <a:solidFill>
                  <a:schemeClr val="accent5">
                    <a:lumMod val="20000"/>
                    <a:lumOff val="80000"/>
                  </a:schemeClr>
                </a:solidFill>
              </a:rPr>
              <a:t>با تشکر از توجه  شما</a:t>
            </a:r>
          </a:p>
          <a:p>
            <a:pPr algn="ctr" rtl="1" eaLnBrk="1" hangingPunct="1">
              <a:buFontTx/>
              <a:buNone/>
            </a:pPr>
            <a:r>
              <a:rPr lang="fa-IR" sz="6000" dirty="0">
                <a:solidFill>
                  <a:schemeClr val="accent5">
                    <a:lumMod val="20000"/>
                    <a:lumOff val="80000"/>
                  </a:schemeClr>
                </a:solidFill>
              </a:rPr>
              <a:t>خسته نباشید</a:t>
            </a:r>
            <a:endParaRPr lang="en-US" sz="6000" dirty="0">
              <a:solidFill>
                <a:schemeClr val="accent5">
                  <a:lumMod val="20000"/>
                  <a:lumOff val="80000"/>
                </a:schemeClr>
              </a:solidFill>
            </a:endParaRPr>
          </a:p>
        </p:txBody>
      </p:sp>
    </p:spTree>
  </p:cSld>
  <p:clrMapOvr>
    <a:masterClrMapping/>
  </p:clrMapOvr>
  <p:transition spd="med">
    <p:whee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quarter" idx="1"/>
          </p:nvPr>
        </p:nvSpPr>
        <p:spPr>
          <a:xfrm>
            <a:off x="457200" y="0"/>
            <a:ext cx="8229600" cy="6126163"/>
          </a:xfrm>
        </p:spPr>
        <p:txBody>
          <a:bodyPr/>
          <a:lstStyle/>
          <a:p>
            <a:pPr algn="ctr" rtl="1">
              <a:buNone/>
            </a:pPr>
            <a:endParaRPr lang="fa-IR" b="1" u="sng" dirty="0">
              <a:solidFill>
                <a:srgbClr val="FF0000"/>
              </a:solidFill>
              <a:cs typeface="B Nazanin" pitchFamily="2" charset="-78"/>
            </a:endParaRPr>
          </a:p>
          <a:p>
            <a:pPr algn="ctr" rtl="1">
              <a:buNone/>
            </a:pPr>
            <a:r>
              <a:rPr lang="fa-IR" b="1" u="sng" dirty="0">
                <a:solidFill>
                  <a:srgbClr val="FF0000"/>
                </a:solidFill>
                <a:cs typeface="B Nazanin" pitchFamily="2" charset="-78"/>
              </a:rPr>
              <a:t>سرطان برست( پستان ) </a:t>
            </a:r>
          </a:p>
          <a:p>
            <a:pPr algn="r" rtl="1">
              <a:buNone/>
            </a:pPr>
            <a:endParaRPr lang="en-US" dirty="0">
              <a:solidFill>
                <a:srgbClr val="FF0000"/>
              </a:solidFill>
            </a:endParaRPr>
          </a:p>
          <a:p>
            <a:pPr algn="r" rtl="1">
              <a:buNone/>
            </a:pPr>
            <a:r>
              <a:rPr lang="fa-IR" dirty="0">
                <a:cs typeface="B Nazanin" pitchFamily="2" charset="-78"/>
              </a:rPr>
              <a:t>   سرطان برست(</a:t>
            </a:r>
            <a:r>
              <a:rPr lang="en-US" dirty="0">
                <a:cs typeface="B Nazanin" pitchFamily="2" charset="-78"/>
              </a:rPr>
              <a:t>Breast</a:t>
            </a:r>
            <a:r>
              <a:rPr lang="fa-IR" dirty="0">
                <a:cs typeface="B Nazanin" pitchFamily="2" charset="-78"/>
              </a:rPr>
              <a:t>) از جمله سرطان های بدخیم است که از سلولهای بافت برست منشا می گیرد.</a:t>
            </a:r>
          </a:p>
          <a:p>
            <a:pPr algn="r" rtl="1">
              <a:buNone/>
            </a:pPr>
            <a:r>
              <a:rPr lang="fa-IR" dirty="0">
                <a:cs typeface="B Nazanin" pitchFamily="2" charset="-78"/>
              </a:rPr>
              <a:t>    در مردان نیز شاهد چنین سرطانی هستیم</a:t>
            </a:r>
            <a:endParaRPr lang="en-US" dirty="0">
              <a:cs typeface="B Nazanin" pitchFamily="2" charset="-78"/>
            </a:endParaRPr>
          </a:p>
        </p:txBody>
      </p:sp>
      <p:pic>
        <p:nvPicPr>
          <p:cNvPr id="4" name="Picture 3" descr="http://ebrt.ir/images/stories/images55.jpg"/>
          <p:cNvPicPr/>
          <p:nvPr/>
        </p:nvPicPr>
        <p:blipFill>
          <a:blip r:embed="rId2" cstate="print"/>
          <a:srcRect/>
          <a:stretch>
            <a:fillRect/>
          </a:stretch>
        </p:blipFill>
        <p:spPr bwMode="auto">
          <a:xfrm rot="638927">
            <a:off x="3534316" y="3692212"/>
            <a:ext cx="2167259" cy="2991304"/>
          </a:xfrm>
          <a:prstGeom prst="rect">
            <a:avLst/>
          </a:prstGeom>
          <a:noFill/>
          <a:ln w="9525">
            <a:noFill/>
            <a:miter lim="800000"/>
            <a:headEnd/>
            <a:tailEnd/>
          </a:ln>
        </p:spPr>
      </p:pic>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strVal val="#ppt_w*0.70"/>
                                          </p:val>
                                        </p:tav>
                                        <p:tav tm="100000">
                                          <p:val>
                                            <p:strVal val="#ppt_w"/>
                                          </p:val>
                                        </p:tav>
                                      </p:tavLst>
                                    </p:anim>
                                    <p:anim calcmode="lin" valueType="num">
                                      <p:cBhvr>
                                        <p:cTn id="8" dur="2000" fill="hold"/>
                                        <p:tgtEl>
                                          <p:spTgt spid="4"/>
                                        </p:tgtEl>
                                        <p:attrNameLst>
                                          <p:attrName>ppt_h</p:attrName>
                                        </p:attrNameLst>
                                      </p:cBhvr>
                                      <p:tavLst>
                                        <p:tav tm="0">
                                          <p:val>
                                            <p:strVal val="#ppt_h"/>
                                          </p:val>
                                        </p:tav>
                                        <p:tav tm="100000">
                                          <p:val>
                                            <p:strVal val="#ppt_h"/>
                                          </p:val>
                                        </p:tav>
                                      </p:tavLst>
                                    </p:anim>
                                    <p:animEffect transition="in" filter="fade">
                                      <p:cBhvr>
                                        <p:cTn id="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126163"/>
          </a:xfrm>
        </p:spPr>
        <p:txBody>
          <a:bodyPr/>
          <a:lstStyle/>
          <a:p>
            <a:pPr algn="ctr">
              <a:buNone/>
            </a:pPr>
            <a:r>
              <a:rPr lang="fa-IR" b="1" dirty="0">
                <a:solidFill>
                  <a:schemeClr val="accent2">
                    <a:lumMod val="75000"/>
                  </a:schemeClr>
                </a:solidFill>
                <a:cs typeface="B Nazanin" pitchFamily="2" charset="-78"/>
              </a:rPr>
              <a:t>ساختمان پستان در زنان</a:t>
            </a:r>
          </a:p>
          <a:p>
            <a:pPr algn="just" rtl="1"/>
            <a:r>
              <a:rPr lang="fa-IR" dirty="0">
                <a:cs typeface="B Nazanin" pitchFamily="2" charset="-78"/>
              </a:rPr>
              <a:t>غددی که شیر را تولید می کنند(لوبول)</a:t>
            </a:r>
            <a:endParaRPr lang="en-US" dirty="0">
              <a:cs typeface="B Nazanin" pitchFamily="2" charset="-78"/>
            </a:endParaRPr>
          </a:p>
          <a:p>
            <a:pPr algn="just" rtl="1"/>
            <a:r>
              <a:rPr lang="fa-IR" dirty="0">
                <a:cs typeface="B Nazanin" pitchFamily="2" charset="-78"/>
              </a:rPr>
              <a:t>مجاری (لوله های نازکی که شیر را از لوبول پستان به سمت نوک پستان هدایت می کنند)</a:t>
            </a:r>
            <a:endParaRPr lang="en-US" dirty="0">
              <a:cs typeface="B Nazanin" pitchFamily="2" charset="-78"/>
            </a:endParaRPr>
          </a:p>
          <a:p>
            <a:pPr algn="just" rtl="1"/>
            <a:r>
              <a:rPr lang="fa-IR" dirty="0">
                <a:cs typeface="B Nazanin" pitchFamily="2" charset="-78"/>
              </a:rPr>
              <a:t>بافت چربی و پیوندی</a:t>
            </a:r>
            <a:endParaRPr lang="en-US" dirty="0">
              <a:cs typeface="B Nazanin" pitchFamily="2" charset="-78"/>
            </a:endParaRPr>
          </a:p>
          <a:p>
            <a:pPr algn="just" rtl="1"/>
            <a:r>
              <a:rPr lang="fa-IR" dirty="0">
                <a:cs typeface="B Nazanin" pitchFamily="2" charset="-78"/>
              </a:rPr>
              <a:t>رگ های خونی و عروق لنفی</a:t>
            </a:r>
          </a:p>
        </p:txBody>
      </p:sp>
      <p:pic>
        <p:nvPicPr>
          <p:cNvPr id="5" name="Picture 4" descr="http://ebrt.ir/images/stories/imagesbrest.jpg"/>
          <p:cNvPicPr/>
          <p:nvPr/>
        </p:nvPicPr>
        <p:blipFill>
          <a:blip r:embed="rId2" cstate="print"/>
          <a:srcRect/>
          <a:stretch>
            <a:fillRect/>
          </a:stretch>
        </p:blipFill>
        <p:spPr bwMode="auto">
          <a:xfrm>
            <a:off x="0" y="3352800"/>
            <a:ext cx="9144000" cy="3505200"/>
          </a:xfrm>
          <a:prstGeom prst="rect">
            <a:avLst/>
          </a:prstGeom>
          <a:noFill/>
          <a:ln w="9525">
            <a:noFill/>
            <a:miter lim="800000"/>
            <a:headEnd/>
            <a:tailEnd/>
          </a:ln>
        </p:spPr>
      </p:pic>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b="1" dirty="0">
                <a:solidFill>
                  <a:srgbClr val="FF0000"/>
                </a:solidFill>
                <a:cs typeface="B Nazanin" pitchFamily="2" charset="-78"/>
              </a:rPr>
              <a:t>سرطان برست( پستان ) </a:t>
            </a:r>
            <a:br>
              <a:rPr lang="fa-IR" b="1" u="sng" dirty="0">
                <a:solidFill>
                  <a:srgbClr val="FF0000"/>
                </a:solidFill>
                <a:cs typeface="B Nazanin" pitchFamily="2" charset="-78"/>
              </a:rPr>
            </a:br>
            <a:endParaRPr lang="fa-IR" dirty="0">
              <a:cs typeface="B Nazanin" pitchFamily="2" charset="-78"/>
            </a:endParaRPr>
          </a:p>
        </p:txBody>
      </p:sp>
      <p:sp>
        <p:nvSpPr>
          <p:cNvPr id="3" name="Content Placeholder 2"/>
          <p:cNvSpPr>
            <a:spLocks noGrp="1"/>
          </p:cNvSpPr>
          <p:nvPr>
            <p:ph sz="quarter" idx="1"/>
          </p:nvPr>
        </p:nvSpPr>
        <p:spPr/>
        <p:txBody>
          <a:bodyPr/>
          <a:lstStyle/>
          <a:p>
            <a:pPr algn="r" rtl="1">
              <a:buNone/>
            </a:pPr>
            <a:r>
              <a:rPr lang="fa-IR" dirty="0">
                <a:cs typeface="B Nazanin" pitchFamily="2" charset="-78"/>
              </a:rPr>
              <a:t>منشا سرطان پستان</a:t>
            </a:r>
          </a:p>
          <a:p>
            <a:pPr algn="r" rtl="1"/>
            <a:r>
              <a:rPr lang="fa-IR" dirty="0">
                <a:cs typeface="B Nazanin" pitchFamily="2" charset="-78"/>
              </a:rPr>
              <a:t>بعضی از سرطان ها از مجاری شیری آغاز می شوند</a:t>
            </a:r>
          </a:p>
          <a:p>
            <a:pPr algn="r" rtl="1"/>
            <a:r>
              <a:rPr lang="fa-IR" dirty="0">
                <a:cs typeface="B Nazanin" pitchFamily="2" charset="-78"/>
              </a:rPr>
              <a:t> بعضی دیگر از لوبول منشا می گیرند</a:t>
            </a: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457200"/>
            <a:ext cx="7772400" cy="5715000"/>
          </a:xfrm>
        </p:spPr>
        <p:txBody>
          <a:bodyPr>
            <a:normAutofit/>
          </a:bodyPr>
          <a:lstStyle/>
          <a:p>
            <a:pPr algn="r" rtl="1"/>
            <a:r>
              <a:rPr lang="fa-IR" b="1" u="sng" dirty="0">
                <a:solidFill>
                  <a:srgbClr val="FF0000"/>
                </a:solidFill>
                <a:cs typeface="B Nazanin" pitchFamily="2" charset="-78"/>
              </a:rPr>
              <a:t>انتشار سرطان پستان</a:t>
            </a:r>
            <a:endParaRPr lang="en-US" dirty="0">
              <a:solidFill>
                <a:srgbClr val="FF0000"/>
              </a:solidFill>
              <a:cs typeface="B Nazanin" pitchFamily="2" charset="-78"/>
            </a:endParaRPr>
          </a:p>
          <a:p>
            <a:pPr algn="just" rtl="1">
              <a:buNone/>
            </a:pPr>
            <a:r>
              <a:rPr lang="fa-IR" dirty="0">
                <a:cs typeface="B Nazanin" pitchFamily="2" charset="-78"/>
              </a:rPr>
              <a:t>سیستم لنفی یکی از راه های  اصلی برای انتشار سرطان پستان می باشد.</a:t>
            </a:r>
          </a:p>
          <a:p>
            <a:pPr algn="just" rtl="1">
              <a:buNone/>
            </a:pPr>
            <a:r>
              <a:rPr lang="fa-IR" dirty="0">
                <a:cs typeface="B Nazanin" pitchFamily="2" charset="-78"/>
              </a:rPr>
              <a:t> غدد لنفی به صورت گروه کوچکی از دانه هایی شبیه لوبیا از سلول های سیستم ایمنی بدن می باشند(سلول های که بر علیه عفونت ها می جنگند) و با رگ های لنفی در ارتباط هستند. </a:t>
            </a:r>
          </a:p>
          <a:p>
            <a:pPr algn="just" rtl="1">
              <a:buNone/>
            </a:pPr>
            <a:r>
              <a:rPr lang="fa-IR" dirty="0">
                <a:cs typeface="B Nazanin" pitchFamily="2" charset="-78"/>
              </a:rPr>
              <a:t>رگ های لنفی شبیه سیاهرگ های کوچک هستند بسیاری از رگ های لنفی بافت پستان به غدد لنفاوی زیر بازو می رسند که به این غدد ،غدد آگزیلاری گفته می شود. </a:t>
            </a:r>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lide(fromBottom)">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flipV="1">
            <a:off x="2590800" y="2133600"/>
            <a:ext cx="44958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quarter" idx="1"/>
          </p:nvPr>
        </p:nvSpPr>
        <p:spPr>
          <a:xfrm>
            <a:off x="457200" y="533400"/>
            <a:ext cx="8229600" cy="5592763"/>
          </a:xfrm>
        </p:spPr>
        <p:txBody>
          <a:bodyPr>
            <a:normAutofit/>
          </a:bodyPr>
          <a:lstStyle/>
          <a:p>
            <a:pPr algn="r" rtl="1"/>
            <a:r>
              <a:rPr lang="fa-IR" dirty="0">
                <a:cs typeface="B Nazanin" pitchFamily="2" charset="-78"/>
              </a:rPr>
              <a:t>اگر سلول های سرطانی بافت پستان به غدد لنفاوی آگزیلاری(زیر بغلی) برسند و در آنجا شروع به رشد کنند </a:t>
            </a:r>
          </a:p>
          <a:p>
            <a:pPr algn="ctr" rtl="1">
              <a:buNone/>
            </a:pPr>
            <a:endParaRPr lang="fa-IR" dirty="0">
              <a:cs typeface="B Nazanin" pitchFamily="2" charset="-78"/>
            </a:endParaRPr>
          </a:p>
          <a:p>
            <a:pPr algn="r" rtl="1">
              <a:buNone/>
            </a:pPr>
            <a:r>
              <a:rPr lang="fa-IR" dirty="0">
                <a:cs typeface="B Nazanin" pitchFamily="2" charset="-78"/>
              </a:rPr>
              <a:t>                  باعث التهاب این غدد می شوند</a:t>
            </a:r>
          </a:p>
          <a:p>
            <a:pPr algn="ctr" rtl="1">
              <a:buNone/>
            </a:pPr>
            <a:endParaRPr lang="fa-IR" dirty="0">
              <a:cs typeface="B Nazanin" pitchFamily="2" charset="-78"/>
            </a:endParaRPr>
          </a:p>
          <a:p>
            <a:pPr algn="just" rtl="1">
              <a:buNone/>
            </a:pPr>
            <a:r>
              <a:rPr lang="fa-IR" dirty="0">
                <a:cs typeface="B Nazanin" pitchFamily="2" charset="-78"/>
              </a:rPr>
              <a:t>شانس بالایی برای ورود چنین سلول هایی به جریان خون و گسترش به دیگر نواحی بدن وجود دارد.</a:t>
            </a:r>
            <a:endParaRPr lang="en-US" dirty="0">
              <a:cs typeface="B Nazanin" pitchFamily="2" charset="-78"/>
            </a:endParaRPr>
          </a:p>
          <a:p>
            <a:pPr algn="just" rtl="1">
              <a:buNone/>
            </a:pPr>
            <a:r>
              <a:rPr lang="fa-IR" dirty="0">
                <a:cs typeface="B Nazanin" pitchFamily="2" charset="-78"/>
              </a:rPr>
              <a:t>در بیشتر مواقعی که شاهد درگیر شدن غدد لنفاوی هستیم،گسترش سرطان به ارگان های دیگر را نیز شاهدیم که این امر باعث تاثیر مهمی در روند درمان می شود.</a:t>
            </a:r>
            <a:endParaRPr lang="en-US" dirty="0">
              <a:cs typeface="B Nazanin" pitchFamily="2" charset="-78"/>
            </a:endParaRPr>
          </a:p>
          <a:p>
            <a:pPr algn="l" rtl="1"/>
            <a:endParaRPr lang="fa-IR" dirty="0"/>
          </a:p>
        </p:txBody>
      </p:sp>
      <p:sp>
        <p:nvSpPr>
          <p:cNvPr id="4" name="Down Arrow 3"/>
          <p:cNvSpPr/>
          <p:nvPr/>
        </p:nvSpPr>
        <p:spPr>
          <a:xfrm>
            <a:off x="4648200" y="1524000"/>
            <a:ext cx="533400" cy="609600"/>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noChangeArrowheads="1"/>
          </p:cNvPicPr>
          <p:nvPr/>
        </p:nvPicPr>
        <p:blipFill>
          <a:blip r:embed="rId2" cstate="print"/>
          <a:srcRect/>
          <a:stretch>
            <a:fillRect/>
          </a:stretch>
        </p:blipFill>
        <p:spPr bwMode="auto">
          <a:xfrm>
            <a:off x="0" y="1"/>
            <a:ext cx="9144000" cy="6858000"/>
          </a:xfrm>
          <a:prstGeom prst="rect">
            <a:avLst/>
          </a:prstGeom>
          <a:noFill/>
          <a:ln w="12700">
            <a:noFill/>
            <a:miter lim="800000"/>
            <a:headEnd/>
            <a:tailEnd/>
          </a:ln>
          <a:effectLst/>
        </p:spPr>
      </p:pic>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90600"/>
            <a:ext cx="8229600" cy="4525963"/>
          </a:xfrm>
        </p:spPr>
        <p:txBody>
          <a:bodyPr>
            <a:normAutofit fontScale="92500"/>
          </a:bodyPr>
          <a:lstStyle/>
          <a:p>
            <a:pPr algn="r" rtl="1">
              <a:lnSpc>
                <a:spcPct val="200000"/>
              </a:lnSpc>
              <a:buNone/>
            </a:pPr>
            <a:r>
              <a:rPr lang="fa-IR" dirty="0">
                <a:cs typeface="B Nazanin" pitchFamily="2" charset="-78"/>
              </a:rPr>
              <a:t>   تومورهای خوش خیم پستان (رشد غیر طبیعی سلولی هستند)،اما به نواحی دیگر خارج از بافت پستان گسترش نمی یابد و خطری را برای حیات فرد ایجاد نمی کنند اما بعضی از این توده ها می توانند شانس ابتلا به سرطان پستان را در خانم بالا ببرند.</a:t>
            </a:r>
          </a:p>
        </p:txBody>
      </p:sp>
    </p:spTree>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229600" cy="6629400"/>
          </a:xfrm>
        </p:spPr>
        <p:txBody>
          <a:bodyPr>
            <a:normAutofit/>
          </a:bodyPr>
          <a:lstStyle/>
          <a:p>
            <a:pPr algn="ctr" rtl="1">
              <a:buNone/>
            </a:pPr>
            <a:r>
              <a:rPr lang="fa-IR" b="1" u="sng" dirty="0">
                <a:solidFill>
                  <a:srgbClr val="FF0000"/>
                </a:solidFill>
                <a:cs typeface="B Nazanin" pitchFamily="2" charset="-78"/>
              </a:rPr>
              <a:t>چه عواملی باعث ایجاد سرطان برست می شود؟</a:t>
            </a:r>
          </a:p>
          <a:p>
            <a:pPr algn="ctr" rtl="1">
              <a:buNone/>
            </a:pPr>
            <a:endParaRPr lang="en-US" dirty="0">
              <a:solidFill>
                <a:srgbClr val="FF0000"/>
              </a:solidFill>
              <a:cs typeface="B Nazanin" pitchFamily="2" charset="-78"/>
            </a:endParaRPr>
          </a:p>
          <a:p>
            <a:pPr algn="just" rtl="1">
              <a:buNone/>
            </a:pPr>
            <a:r>
              <a:rPr lang="fa-IR" dirty="0">
                <a:cs typeface="B Nazanin" pitchFamily="2" charset="-78"/>
              </a:rPr>
              <a:t>    تغییرات اساسی در </a:t>
            </a:r>
            <a:r>
              <a:rPr lang="en-US" dirty="0">
                <a:cs typeface="B Nazanin" pitchFamily="2" charset="-78"/>
              </a:rPr>
              <a:t>DNA</a:t>
            </a:r>
            <a:r>
              <a:rPr lang="fa-IR" dirty="0">
                <a:cs typeface="B Nazanin" pitchFamily="2" charset="-78"/>
              </a:rPr>
              <a:t> باعث تبدیل سلول های نرمال برست به سلول های سرطانی می شود.</a:t>
            </a:r>
          </a:p>
          <a:p>
            <a:pPr algn="just" rtl="1">
              <a:buNone/>
            </a:pPr>
            <a:r>
              <a:rPr lang="en-US" dirty="0">
                <a:cs typeface="B Nazanin" pitchFamily="2" charset="-78"/>
              </a:rPr>
              <a:t>DNA   </a:t>
            </a:r>
            <a:r>
              <a:rPr lang="fa-IR" dirty="0">
                <a:cs typeface="B Nazanin" pitchFamily="2" charset="-78"/>
              </a:rPr>
              <a:t> ماده ی تشکیل دهنده ی ژن در سلول های ما می باشد که نحوه ی عملکرد سلول را نشان می دهد. تغییرات ژنی (موتاسیون) می توانند ریسک ابتلا به سرطان را افزایش داده و در خانواده نسل به نسل منتقل شوند.</a:t>
            </a:r>
          </a:p>
          <a:p>
            <a:pPr algn="just" rtl="1">
              <a:buNone/>
            </a:pPr>
            <a:r>
              <a:rPr lang="fa-IR" dirty="0">
                <a:cs typeface="B Nazanin" pitchFamily="2" charset="-78"/>
              </a:rPr>
              <a:t>    همچنین دلیل بسیاری از جهش های </a:t>
            </a:r>
            <a:r>
              <a:rPr lang="en-US" dirty="0">
                <a:cs typeface="B Nazanin" pitchFamily="2" charset="-78"/>
              </a:rPr>
              <a:t>DNA</a:t>
            </a:r>
            <a:r>
              <a:rPr lang="fa-IR" dirty="0">
                <a:cs typeface="B Nazanin" pitchFamily="2" charset="-78"/>
              </a:rPr>
              <a:t> که منجر به سرطان برست می شود،شناخته شده نیست</a:t>
            </a:r>
            <a:endParaRPr lang="en-US" dirty="0">
              <a:cs typeface="B Nazanin" pitchFamily="2" charset="-78"/>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745163"/>
          </a:xfrm>
        </p:spPr>
        <p:txBody>
          <a:bodyPr>
            <a:normAutofit fontScale="85000" lnSpcReduction="10000"/>
          </a:bodyPr>
          <a:lstStyle/>
          <a:p>
            <a:pPr algn="ctr" rtl="1"/>
            <a:r>
              <a:rPr lang="fa-IR" b="1" u="sng" dirty="0">
                <a:solidFill>
                  <a:srgbClr val="FF0000"/>
                </a:solidFill>
                <a:cs typeface="B Nazanin" pitchFamily="2" charset="-78"/>
              </a:rPr>
              <a:t>ریسک فاکتورها(عوامل دخیل در افزایش احتمال ابتلا به سرطان):</a:t>
            </a:r>
          </a:p>
          <a:p>
            <a:pPr algn="ctr" rtl="1">
              <a:buNone/>
            </a:pPr>
            <a:endParaRPr lang="en-US" dirty="0">
              <a:solidFill>
                <a:srgbClr val="FF0000"/>
              </a:solidFill>
              <a:cs typeface="B Nazanin" pitchFamily="2" charset="-78"/>
            </a:endParaRPr>
          </a:p>
          <a:p>
            <a:pPr algn="just" rtl="1"/>
            <a:r>
              <a:rPr lang="fa-IR" dirty="0">
                <a:cs typeface="B Nazanin" pitchFamily="2" charset="-78"/>
              </a:rPr>
              <a:t>دقیقا عوامل ایجاد سرطان های برست و ریسک فاکتور های مرتبط با آن شناخته شده نیست.</a:t>
            </a:r>
            <a:endParaRPr lang="en-US" dirty="0">
              <a:cs typeface="B Nazanin" pitchFamily="2" charset="-78"/>
            </a:endParaRPr>
          </a:p>
          <a:p>
            <a:pPr algn="just" rtl="1"/>
            <a:r>
              <a:rPr lang="fa-IR" dirty="0">
                <a:cs typeface="B Nazanin" pitchFamily="2" charset="-78"/>
              </a:rPr>
              <a:t>بعضی از این ریسک فاکتورها ،مثل مصرف دخانیات،نوشیدنی های الکلی و رژیم غذایی فرد می باشد. البته عوامل دیگری مثل سن،نژاد و یا پیشینه ی فامیلی فرد جزو عوامل اجتناب ناپذیرند.</a:t>
            </a:r>
            <a:endParaRPr lang="en-US" dirty="0">
              <a:cs typeface="B Nazanin" pitchFamily="2" charset="-78"/>
            </a:endParaRPr>
          </a:p>
          <a:p>
            <a:pPr algn="just" rtl="1"/>
            <a:r>
              <a:rPr lang="fa-IR" dirty="0">
                <a:cs typeface="B Nazanin" pitchFamily="2" charset="-78"/>
              </a:rPr>
              <a:t>داشتن یک ریسک فاکتور یا مجموعه ای از آن ها ،به معنی آن نیست که لزوما فرد مبتلا به سرطان برست می شود،همچنان که ممکن است فرد بدون داشتن چنین ریسک فاکتورهایی به سرطان مبتلا شود</a:t>
            </a:r>
          </a:p>
          <a:p>
            <a:pPr algn="just" rtl="1"/>
            <a:r>
              <a:rPr lang="fa-IR" dirty="0">
                <a:cs typeface="B Nazanin" pitchFamily="2" charset="-78"/>
              </a:rPr>
              <a:t>ریسک فاکتورها مثل سن و شیوه ی زندگی تاثیر بیشتری نسبت به بقیه دارند .بعضی از هورمون ها نقش مهمی را در ابتلابه سرطان ایفا می کنند اما روند تاثیر آنها هنوز شناخته نشده است. </a:t>
            </a:r>
            <a:endParaRPr lang="en-US" dirty="0">
              <a:cs typeface="B Nazanin" pitchFamily="2" charset="-78"/>
            </a:endParaRPr>
          </a:p>
        </p:txBody>
      </p:sp>
    </p:spTree>
  </p:cSld>
  <p:clrMapOvr>
    <a:masterClrMapping/>
  </p:clrMapOvr>
  <p:transition spd="slow">
    <p:wipe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TotalTime>
  <Words>1473</Words>
  <Application>Microsoft Office PowerPoint</Application>
  <PresentationFormat>On-screen Show (4:3)</PresentationFormat>
  <Paragraphs>95</Paragraphs>
  <Slides>18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PowerPoint Presentation</vt:lpstr>
      <vt:lpstr>PowerPoint Presentation</vt:lpstr>
      <vt:lpstr>PowerPoint Presentation</vt:lpstr>
      <vt:lpstr>سرطان برست( پستان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علائم</vt:lpstr>
      <vt:lpstr>PowerPoint Presentation</vt:lpstr>
      <vt:lpstr>PowerPoint Presentation</vt:lpstr>
      <vt:lpstr>PowerPoint Presentation</vt:lpstr>
      <vt:lpstr>PowerPoint Presentation</vt:lpstr>
      <vt:lpstr>درمان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f.darbandi</dc:creator>
  <cp:lastModifiedBy>Yasin</cp:lastModifiedBy>
  <cp:revision>74</cp:revision>
  <dcterms:created xsi:type="dcterms:W3CDTF">2013-01-27T05:47:00Z</dcterms:created>
  <dcterms:modified xsi:type="dcterms:W3CDTF">2022-02-15T17:47:50Z</dcterms:modified>
</cp:coreProperties>
</file>